
<file path=[Content_Types].xml><?xml version="1.0" encoding="utf-8"?>
<Types xmlns="http://schemas.openxmlformats.org/package/2006/content-types">
  <Default ContentType="image/jpeg" Extension="jpg"/>
  <Default ContentType="application/vnd.openxmlformats-officedocument.spreadsheetml.sheet" Extension="xlsx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4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colorstyle+xml" PartName="/ppt/charts/colors3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3.xml"/>
  <Override ContentType="application/vnd.openxmlformats-officedocument.drawingml.chart+xml" PartName="/ppt/charts/chart2.xml"/>
  <Override ContentType="application/vnd.openxmlformats-officedocument.drawingml.chart+xml" PartName="/ppt/charts/chart4.xml"/>
  <Override ContentType="application/vnd.openxmlformats-officedocument.drawingml.chart+xml" PartName="/ppt/charts/chart1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3.xml"/>
  <Override ContentType="application/vnd.ms-office.chartstyle+xml" PartName="/ppt/charts/style4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presentationml.presProps+xml" PartName="/ppt/pres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</p:sldIdLst>
  <p:sldSz cy="6858000" cx="12192000"/>
  <p:notesSz cx="6858000" cy="9144000"/>
  <p:embeddedFontLst>
    <p:embeddedFont>
      <p:font typeface="Arial Narrow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9" roundtripDataSignature="AMtx7mjwqh1FK0i4guLA57IccA/E42bcn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ArialNarrow-bold.fntdata"/><Relationship Id="rId25" Type="http://schemas.openxmlformats.org/officeDocument/2006/relationships/font" Target="fonts/ArialNarrow-regular.fntdata"/><Relationship Id="rId28" Type="http://schemas.openxmlformats.org/officeDocument/2006/relationships/font" Target="fonts/ArialNarrow-boldItalic.fntdata"/><Relationship Id="rId27" Type="http://schemas.openxmlformats.org/officeDocument/2006/relationships/font" Target="fonts/ArialNarrow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customschemas.google.com/relationships/presentationmetadata" Target="meta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package" Target="../embeddings/Microsoft_Excel_Sheet1.xlsx"/></Relationships>
</file>

<file path=ppt/charts/_rels/chart2.xml.rels><?xml version="1.0" encoding="UTF-8" standalone="yes"?>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package" Target="../embeddings/Microsoft_Excel_Sheet2.xlsx"/></Relationships>
</file>

<file path=ppt/charts/_rels/chart3.xml.rels><?xml version="1.0" encoding="UTF-8" standalone="yes"?>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package" Target="../embeddings/Microsoft_Excel_Sheet3.xlsx"/></Relationships>
</file>

<file path=ppt/charts/_rels/chart4.xml.rels><?xml version="1.0" encoding="UTF-8" standalone="yes"?>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package" Target="../embeddings/Microsoft_Excel_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262313758732615"/>
          <c:y val="2.9790764538199843E-2"/>
          <c:w val="0.51201850498849566"/>
          <c:h val="0.911975779079918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alpha val="52000"/>
                </a:schemeClr>
              </a:solidFill>
              <a:round/>
            </a:ln>
            <a:effectLst/>
          </c:spPr>
          <c:invertIfNegative val="0"/>
          <c:dLbls>
            <c:spPr>
              <a:solidFill>
                <a:schemeClr val="tx2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жалуются на проблемы с обратной связью</c:v>
                </c:pt>
                <c:pt idx="1">
                  <c:v>отмечают, что родители часто скрывают плохое самочувствие ребенка, приводя его в школу</c:v>
                </c:pt>
                <c:pt idx="2">
                  <c:v>говорят о том, что родители не всегда выполняют просьбы классного руководителя</c:v>
                </c:pt>
                <c:pt idx="3">
                  <c:v>что родители часто диктуют свои правила, редко просматривают группу класса в социальной сети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</c:v>
                </c:pt>
                <c:pt idx="1">
                  <c:v>0.26</c:v>
                </c:pt>
                <c:pt idx="2">
                  <c:v>0.13</c:v>
                </c:pt>
                <c:pt idx="3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25-4A91-8A25-D6C2E669C3F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43155072"/>
        <c:axId val="843160896"/>
      </c:barChart>
      <c:catAx>
        <c:axId val="843155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160896"/>
        <c:crosses val="autoZero"/>
        <c:auto val="1"/>
        <c:lblAlgn val="ctr"/>
        <c:lblOffset val="100"/>
        <c:noMultiLvlLbl val="0"/>
      </c:catAx>
      <c:valAx>
        <c:axId val="84316089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843155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Время появления новости от медицинских работников в </a:t>
            </a:r>
            <a:r>
              <a:rPr lang="ru-RU" dirty="0" err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госпаблике</a:t>
            </a:r>
            <a:r>
              <a:rPr lang="ru-RU" dirty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 ГБОУ школы №627 </a:t>
            </a:r>
          </a:p>
        </c:rich>
      </c:tx>
      <c:layout>
        <c:manualLayout>
          <c:xMode val="edge"/>
          <c:yMode val="edge"/>
          <c:x val="9.7529007512498059E-2"/>
          <c:y val="1.9225296251218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классов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До 14.00</c:v>
                </c:pt>
                <c:pt idx="1">
                  <c:v>14.00-18.00</c:v>
                </c:pt>
                <c:pt idx="2">
                  <c:v>После 18.00</c:v>
                </c:pt>
                <c:pt idx="3">
                  <c:v>Не выложено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21</c:v>
                </c:pt>
                <c:pt idx="1">
                  <c:v>6</c:v>
                </c:pt>
                <c:pt idx="2">
                  <c:v>4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F3-46F2-A2A1-32531A5ED7A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104203839"/>
        <c:axId val="1104207167"/>
      </c:barChart>
      <c:catAx>
        <c:axId val="11042038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4207167"/>
        <c:crosses val="autoZero"/>
        <c:auto val="1"/>
        <c:lblAlgn val="ctr"/>
        <c:lblOffset val="100"/>
        <c:noMultiLvlLbl val="0"/>
      </c:catAx>
      <c:valAx>
        <c:axId val="1104207167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104203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Количество «</a:t>
            </a:r>
            <a:r>
              <a:rPr lang="ru-RU" dirty="0" err="1">
                <a:solidFill>
                  <a:schemeClr val="tx1"/>
                </a:solidFill>
              </a:rPr>
              <a:t>лайков</a:t>
            </a:r>
            <a:r>
              <a:rPr lang="ru-RU" dirty="0">
                <a:solidFill>
                  <a:schemeClr val="tx1"/>
                </a:solidFill>
              </a:rPr>
              <a:t>» родителей новости</a:t>
            </a:r>
            <a:r>
              <a:rPr lang="ru-RU" baseline="0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от </a:t>
            </a:r>
            <a:r>
              <a:rPr lang="ru-RU" sz="2200" b="1" i="0" u="none" strike="noStrike" baseline="0" dirty="0">
                <a:solidFill>
                  <a:schemeClr val="tx1"/>
                </a:solidFill>
                <a:effectLst/>
              </a:rPr>
              <a:t>медицинских работников в </a:t>
            </a:r>
            <a:r>
              <a:rPr lang="ru-RU" sz="2200" b="1" i="0" u="none" strike="noStrike" baseline="0" dirty="0" err="1">
                <a:solidFill>
                  <a:schemeClr val="tx1"/>
                </a:solidFill>
                <a:effectLst/>
              </a:rPr>
              <a:t>госпаблике</a:t>
            </a:r>
            <a:r>
              <a:rPr lang="ru-RU" sz="2200" b="1" i="0" u="none" strike="noStrike" baseline="0" dirty="0">
                <a:solidFill>
                  <a:schemeClr val="tx1"/>
                </a:solidFill>
                <a:effectLst/>
              </a:rPr>
              <a:t> ГБОУ школы №627 </a:t>
            </a:r>
            <a:endParaRPr lang="ru-RU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классов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0 "лайков"</c:v>
                </c:pt>
                <c:pt idx="1">
                  <c:v>1 "лайк"</c:v>
                </c:pt>
                <c:pt idx="2">
                  <c:v>2 "лайка"</c:v>
                </c:pt>
                <c:pt idx="3">
                  <c:v>3 "лайка"</c:v>
                </c:pt>
                <c:pt idx="4">
                  <c:v>4 "лайка"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11</c:v>
                </c:pt>
                <c:pt idx="2">
                  <c:v>7</c:v>
                </c:pt>
                <c:pt idx="3">
                  <c:v>6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B7-4652-A8A4-C9C5278C136E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08108463"/>
        <c:axId val="908109295"/>
      </c:barChart>
      <c:catAx>
        <c:axId val="9081084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109295"/>
        <c:crosses val="autoZero"/>
        <c:auto val="1"/>
        <c:lblAlgn val="ctr"/>
        <c:lblOffset val="100"/>
        <c:noMultiLvlLbl val="0"/>
      </c:catAx>
      <c:valAx>
        <c:axId val="90810929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81084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  <a:latin typeface="+mn-lt"/>
              </a:rPr>
              <a:t>Актуальная информация об участниках группы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классов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Контакты соответствуют классу</c:v>
                </c:pt>
                <c:pt idx="1">
                  <c:v>Не указаны контакты</c:v>
                </c:pt>
                <c:pt idx="2">
                  <c:v>Уволенные сотрудники/декрет</c:v>
                </c:pt>
                <c:pt idx="3">
                  <c:v>Классные руководители других классов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17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8A-4BA1-BEE2-C14BF995B20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901176239"/>
        <c:axId val="901176655"/>
      </c:barChart>
      <c:catAx>
        <c:axId val="9011762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1176655"/>
        <c:crosses val="autoZero"/>
        <c:auto val="1"/>
        <c:lblAlgn val="ctr"/>
        <c:lblOffset val="100"/>
        <c:noMultiLvlLbl val="0"/>
      </c:catAx>
      <c:valAx>
        <c:axId val="901176655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011762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3" name="Google Shape;243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7" name="Google Shape;277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3" name="Google Shape;29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Narrow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2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3" name="Google Shape;53;p2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2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2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 amt="31000"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Narrow"/>
              <a:buNone/>
              <a:defRPr b="0" i="0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2" name="Google Shape;12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3" name="Google Shape;13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/>
        </p:txBody>
      </p:sp>
      <p:sp>
        <p:nvSpPr>
          <p:cNvPr id="14" name="Google Shape;14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chart" Target="../charts/chart2.xml"/><Relationship Id="rId4" Type="http://schemas.openxmlformats.org/officeDocument/2006/relationships/chart" Target="../charts/chart3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chart" Target="../charts/chart4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Relationship Id="rId4" Type="http://schemas.openxmlformats.org/officeDocument/2006/relationships/image" Target="../media/image16.jpg"/><Relationship Id="rId5" Type="http://schemas.openxmlformats.org/officeDocument/2006/relationships/image" Target="../media/image24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8.pn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7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jpg"/><Relationship Id="rId10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jpg"/><Relationship Id="rId4" Type="http://schemas.openxmlformats.org/officeDocument/2006/relationships/image" Target="../media/image5.jpg"/><Relationship Id="rId9" Type="http://schemas.openxmlformats.org/officeDocument/2006/relationships/image" Target="../media/image20.jpg"/><Relationship Id="rId5" Type="http://schemas.openxmlformats.org/officeDocument/2006/relationships/image" Target="../media/image13.jpg"/><Relationship Id="rId6" Type="http://schemas.openxmlformats.org/officeDocument/2006/relationships/image" Target="../media/image21.png"/><Relationship Id="rId7" Type="http://schemas.openxmlformats.org/officeDocument/2006/relationships/image" Target="../media/image26.png"/><Relationship Id="rId8" Type="http://schemas.openxmlformats.org/officeDocument/2006/relationships/image" Target="../media/image2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chart" Target="../charts/chart1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>
            <p:ph type="ctrTitle"/>
          </p:nvPr>
        </p:nvSpPr>
        <p:spPr>
          <a:xfrm>
            <a:off x="0" y="2788140"/>
            <a:ext cx="12192000" cy="19885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Arial Narrow"/>
              <a:buNone/>
            </a:pPr>
            <a:r>
              <a:rPr b="1" lang="ru-RU" sz="4400">
                <a:solidFill>
                  <a:srgbClr val="002060"/>
                </a:solidFill>
              </a:rPr>
              <a:t>СЕТЕВОЕ КОММУНИКАЦИОННОЕ ПРОСТРАНСТВО ОБРАЗОВАТЕЛЬНОЙ ОРГАНИЗАЦИИ</a:t>
            </a:r>
            <a:br>
              <a:rPr b="1" lang="ru-RU" sz="2400">
                <a:latin typeface="Arial Narrow"/>
                <a:ea typeface="Arial Narrow"/>
                <a:cs typeface="Arial Narrow"/>
                <a:sym typeface="Arial Narrow"/>
              </a:rPr>
            </a:br>
            <a:endParaRPr b="1" sz="4400"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89" name="Google Shape;89;p1"/>
          <p:cNvSpPr txBox="1"/>
          <p:nvPr>
            <p:ph idx="1" type="subTitle"/>
          </p:nvPr>
        </p:nvSpPr>
        <p:spPr>
          <a:xfrm>
            <a:off x="1997645" y="450866"/>
            <a:ext cx="9144000" cy="10302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>
                <a:latin typeface="Arial Narrow"/>
                <a:ea typeface="Arial Narrow"/>
                <a:cs typeface="Arial Narrow"/>
                <a:sym typeface="Arial Narrow"/>
              </a:rPr>
              <a:t>Государственное бюджетное общеобразовательное учреждение 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ru-RU">
                <a:latin typeface="Arial Narrow"/>
                <a:ea typeface="Arial Narrow"/>
                <a:cs typeface="Arial Narrow"/>
                <a:sym typeface="Arial Narrow"/>
              </a:rPr>
              <a:t>школа №627 Невского района Санкт-Петербурга</a:t>
            </a:r>
            <a:endParaRPr/>
          </a:p>
        </p:txBody>
      </p:sp>
      <p:sp>
        <p:nvSpPr>
          <p:cNvPr id="90" name="Google Shape;90;p1"/>
          <p:cNvSpPr txBox="1"/>
          <p:nvPr/>
        </p:nvSpPr>
        <p:spPr>
          <a:xfrm>
            <a:off x="7470366" y="5791354"/>
            <a:ext cx="456195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Любова Анна Владимировна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учитель, 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ГБОУ школы №627 Невского района</a:t>
            </a:r>
            <a:endParaRPr/>
          </a:p>
        </p:txBody>
      </p:sp>
      <p:pic>
        <p:nvPicPr>
          <p:cNvPr id="91" name="Google Shape;91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6156" y="150216"/>
            <a:ext cx="2459330" cy="24593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 txBox="1"/>
          <p:nvPr/>
        </p:nvSpPr>
        <p:spPr>
          <a:xfrm>
            <a:off x="0" y="0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АНАЛИЗ ГРУПП КЛАССОВ В СОЦИАЛЬНОЙ СЕТИ «ВКОНТАКТЕ»</a:t>
            </a:r>
            <a:endParaRPr/>
          </a:p>
        </p:txBody>
      </p:sp>
      <p:graphicFrame>
        <p:nvGraphicFramePr>
          <p:cNvPr id="231" name="Google Shape;231;p10"/>
          <p:cNvGraphicFramePr/>
          <p:nvPr/>
        </p:nvGraphicFramePr>
        <p:xfrm>
          <a:off x="764771" y="1053548"/>
          <a:ext cx="5087389" cy="5084785"/>
        </p:xfrm>
        <a:graphic>
          <a:graphicData uri="http://schemas.openxmlformats.org/drawingml/2006/chart">
            <c:chart r:id="rId3"/>
          </a:graphicData>
        </a:graphic>
      </p:graphicFrame>
      <p:graphicFrame>
        <p:nvGraphicFramePr>
          <p:cNvPr id="232" name="Google Shape;232;p10"/>
          <p:cNvGraphicFramePr/>
          <p:nvPr/>
        </p:nvGraphicFramePr>
        <p:xfrm>
          <a:off x="6639398" y="1053548"/>
          <a:ext cx="5106486" cy="5084785"/>
        </p:xfrm>
        <a:graphic>
          <a:graphicData uri="http://schemas.openxmlformats.org/drawingml/2006/chart">
            <c:chart r:id="rId4"/>
          </a:graphicData>
        </a:graphic>
      </p:graphicFrame>
      <p:cxnSp>
        <p:nvCxnSpPr>
          <p:cNvPr id="233" name="Google Shape;233;p10"/>
          <p:cNvCxnSpPr/>
          <p:nvPr/>
        </p:nvCxnSpPr>
        <p:spPr>
          <a:xfrm flipH="1" rot="10800000">
            <a:off x="264160" y="87376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"/>
          <p:cNvSpPr txBox="1"/>
          <p:nvPr/>
        </p:nvSpPr>
        <p:spPr>
          <a:xfrm>
            <a:off x="0" y="0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АНАЛИЗ ГРУПП КЛАССОВ В СОЦИАЛЬНОЙ СЕТИ «ВКОНТАКТЕ»</a:t>
            </a:r>
            <a:endParaRPr/>
          </a:p>
        </p:txBody>
      </p:sp>
      <p:graphicFrame>
        <p:nvGraphicFramePr>
          <p:cNvPr id="239" name="Google Shape;239;p11"/>
          <p:cNvGraphicFramePr/>
          <p:nvPr/>
        </p:nvGraphicFramePr>
        <p:xfrm>
          <a:off x="927431" y="1116496"/>
          <a:ext cx="10316818" cy="5575852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240" name="Google Shape;240;p11"/>
          <p:cNvCxnSpPr/>
          <p:nvPr/>
        </p:nvCxnSpPr>
        <p:spPr>
          <a:xfrm flipH="1" rot="10800000">
            <a:off x="264160" y="87376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0000"/>
          </a:blip>
          <a:stretch>
            <a:fillRect/>
          </a:stretch>
        </a:blip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Google Shape;24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0480" y="1975483"/>
            <a:ext cx="5496560" cy="3091815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47" name="Google Shape;24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975484"/>
            <a:ext cx="5496560" cy="3091815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48" name="Google Shape;248;p12"/>
          <p:cNvSpPr txBox="1"/>
          <p:nvPr/>
        </p:nvSpPr>
        <p:spPr>
          <a:xfrm>
            <a:off x="0" y="390748"/>
            <a:ext cx="12192000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ОПРОС ПЕДАГОГОВ			МЕТОДИЧЕСКИЕ РЕКОМЕНДАЦИИ</a:t>
            </a:r>
            <a:endParaRPr/>
          </a:p>
        </p:txBody>
      </p:sp>
      <p:sp>
        <p:nvSpPr>
          <p:cNvPr id="249" name="Google Shape;249;p12"/>
          <p:cNvSpPr/>
          <p:nvPr/>
        </p:nvSpPr>
        <p:spPr>
          <a:xfrm>
            <a:off x="4484914" y="696583"/>
            <a:ext cx="782320" cy="18288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0775">
            <a:solidFill>
              <a:srgbClr val="899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cxnSp>
        <p:nvCxnSpPr>
          <p:cNvPr id="250" name="Google Shape;250;p12"/>
          <p:cNvCxnSpPr/>
          <p:nvPr/>
        </p:nvCxnSpPr>
        <p:spPr>
          <a:xfrm flipH="1" rot="10800000">
            <a:off x="233680" y="1144658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 amt="12000"/>
          </a:blip>
          <a:stretch>
            <a:fillRect/>
          </a:stretch>
        </a:blip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"/>
          <p:cNvSpPr txBox="1"/>
          <p:nvPr/>
        </p:nvSpPr>
        <p:spPr>
          <a:xfrm>
            <a:off x="0" y="302628"/>
            <a:ext cx="12192000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ОПРОС ПЕДАГОГОВ			МЕТОДИЧЕСКИЕ РЕКОМЕНДАЦИИ</a:t>
            </a:r>
            <a:endParaRPr/>
          </a:p>
        </p:txBody>
      </p:sp>
      <p:sp>
        <p:nvSpPr>
          <p:cNvPr id="257" name="Google Shape;257;p13"/>
          <p:cNvSpPr/>
          <p:nvPr/>
        </p:nvSpPr>
        <p:spPr>
          <a:xfrm>
            <a:off x="4441053" y="608463"/>
            <a:ext cx="789409" cy="18288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0775">
            <a:solidFill>
              <a:srgbClr val="899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pic>
        <p:nvPicPr>
          <p:cNvPr id="258" name="Google Shape;258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8674" y="2118798"/>
            <a:ext cx="5480493" cy="3088927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59" name="Google Shape;259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284908" y="2118798"/>
            <a:ext cx="5480494" cy="3088928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cxnSp>
        <p:nvCxnSpPr>
          <p:cNvPr id="260" name="Google Shape;260;p13"/>
          <p:cNvCxnSpPr/>
          <p:nvPr/>
        </p:nvCxnSpPr>
        <p:spPr>
          <a:xfrm flipH="1" rot="10800000">
            <a:off x="278674" y="1056538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"/>
          <p:cNvSpPr txBox="1"/>
          <p:nvPr/>
        </p:nvSpPr>
        <p:spPr>
          <a:xfrm>
            <a:off x="0" y="84913"/>
            <a:ext cx="12192000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ВИЗУАЛЬНЫЙ КОНТЕНТ – «ДО»</a:t>
            </a:r>
            <a:endParaRPr/>
          </a:p>
        </p:txBody>
      </p:sp>
      <p:pic>
        <p:nvPicPr>
          <p:cNvPr id="267" name="Google Shape;2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16891" y="5411246"/>
            <a:ext cx="2117062" cy="1166751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68" name="Google Shape;268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814" y="3013093"/>
            <a:ext cx="2032848" cy="1451794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69" name="Google Shape;269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29369" y="4821131"/>
            <a:ext cx="1723951" cy="1723951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pic>
        <p:nvPicPr>
          <p:cNvPr id="270" name="Google Shape;270;p14"/>
          <p:cNvPicPr preferRelativeResize="0"/>
          <p:nvPr/>
        </p:nvPicPr>
        <p:blipFill rotWithShape="1">
          <a:blip r:embed="rId6">
            <a:alphaModFix/>
          </a:blip>
          <a:srcRect b="8889" l="33500" r="26334" t="11407"/>
          <a:stretch/>
        </p:blipFill>
        <p:spPr>
          <a:xfrm>
            <a:off x="6248400" y="880697"/>
            <a:ext cx="5206769" cy="5811705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71" name="Google Shape;271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07604" y="922632"/>
            <a:ext cx="1683267" cy="1683267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72" name="Google Shape;272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670758" y="945714"/>
            <a:ext cx="1666403" cy="1876786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id="273" name="Google Shape;273;p1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3487334" y="3170514"/>
            <a:ext cx="2033253" cy="1892718"/>
          </a:xfrm>
          <a:prstGeom prst="roundRect">
            <a:avLst>
              <a:gd fmla="val 4167" name="adj"/>
            </a:avLst>
          </a:prstGeom>
          <a:solidFill>
            <a:srgbClr val="FFFFFF"/>
          </a:solidFill>
          <a:ln cap="sq" cmpd="sng" w="76200">
            <a:solidFill>
              <a:srgbClr val="EAEAEA"/>
            </a:solidFill>
            <a:prstDash val="solid"/>
            <a:miter lim="800000"/>
            <a:headEnd len="sm" w="sm" type="none"/>
            <a:tailEnd len="sm" w="sm" type="none"/>
          </a:ln>
        </p:spPr>
      </p:pic>
      <p:cxnSp>
        <p:nvCxnSpPr>
          <p:cNvPr id="274" name="Google Shape;274;p14"/>
          <p:cNvCxnSpPr/>
          <p:nvPr/>
        </p:nvCxnSpPr>
        <p:spPr>
          <a:xfrm flipH="1" rot="10800000">
            <a:off x="219574" y="721797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5"/>
          <p:cNvSpPr txBox="1"/>
          <p:nvPr/>
        </p:nvSpPr>
        <p:spPr>
          <a:xfrm>
            <a:off x="0" y="182880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ВИЗУАЛЬНЫЙ КОНТЕНТ – «ПОСЛЕ»</a:t>
            </a:r>
            <a:endParaRPr/>
          </a:p>
        </p:txBody>
      </p:sp>
      <p:pic>
        <p:nvPicPr>
          <p:cNvPr id="281" name="Google Shape;28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40430" y="3374100"/>
            <a:ext cx="1539273" cy="1539273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2" name="Google Shape;28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381228" y="3408547"/>
            <a:ext cx="1504826" cy="1504826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83" name="Google Shape;283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759281" y="3391323"/>
            <a:ext cx="1539273" cy="1539273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284" name="Google Shape;284;p15"/>
          <p:cNvCxnSpPr/>
          <p:nvPr/>
        </p:nvCxnSpPr>
        <p:spPr>
          <a:xfrm flipH="1" rot="10800000">
            <a:off x="264160" y="816354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id="285" name="Google Shape;285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165898" y="1428025"/>
            <a:ext cx="4606463" cy="1397294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286" name="Google Shape;286;p15"/>
          <p:cNvPicPr preferRelativeResize="0"/>
          <p:nvPr/>
        </p:nvPicPr>
        <p:blipFill rotWithShape="1">
          <a:blip r:embed="rId7">
            <a:alphaModFix/>
          </a:blip>
          <a:srcRect b="0" l="10663" r="11256" t="0"/>
          <a:stretch/>
        </p:blipFill>
        <p:spPr>
          <a:xfrm>
            <a:off x="264160" y="1428025"/>
            <a:ext cx="6663346" cy="4800288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https://sun9-49.userapi.com/6SqTsobq9swDyU_bgnAJBRyUyvJkVj-Q10U_Ng/KfmUAL5EJxc.jpg" id="287" name="Google Shape;287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140430" y="5474407"/>
            <a:ext cx="1101159" cy="74929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https://sun9-49.userapi.com/ackiKwubz3Qd2jMyNdizeobMD3mtznwCJbDNdg/_TSKu-r6ZFM.jpg" id="288" name="Google Shape;288;p1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352344" y="5478381"/>
            <a:ext cx="1095319" cy="74532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https://sun9-49.userapi.com/fqy7MCgRbWJdM1FPHNR9UQiMr5Cf-MQibPbcgA/S2oYhUspwic.jpg" id="289" name="Google Shape;289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558418" y="5481037"/>
            <a:ext cx="1091415" cy="742669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descr="https://sun9-49.userapi.com/xwM45UwSWpol8X5uxowsGA0RFKsTeupRxQV8WA/6jAU5mWJhg4.jpg" id="290" name="Google Shape;29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760588" y="5482698"/>
            <a:ext cx="1095746" cy="745615"/>
          </a:xfrm>
          <a:prstGeom prst="rect">
            <a:avLst/>
          </a:prstGeom>
          <a:solidFill>
            <a:srgbClr val="ECECEC"/>
          </a:solidFill>
          <a:ln cap="sq" cmpd="sng" w="889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 txBox="1"/>
          <p:nvPr/>
        </p:nvSpPr>
        <p:spPr>
          <a:xfrm>
            <a:off x="0" y="182880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РЕЗУЛЬТАТЫ ВНЕДРЕНИЯ ПРОДУКТА </a:t>
            </a:r>
            <a:endParaRPr/>
          </a:p>
        </p:txBody>
      </p:sp>
      <p:cxnSp>
        <p:nvCxnSpPr>
          <p:cNvPr id="297" name="Google Shape;297;p16"/>
          <p:cNvCxnSpPr/>
          <p:nvPr/>
        </p:nvCxnSpPr>
        <p:spPr>
          <a:xfrm flipH="1" rot="10800000">
            <a:off x="264160" y="816354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298" name="Google Shape;298;p16"/>
          <p:cNvGrpSpPr/>
          <p:nvPr/>
        </p:nvGrpSpPr>
        <p:grpSpPr>
          <a:xfrm>
            <a:off x="263925" y="1296275"/>
            <a:ext cx="11642901" cy="5313600"/>
            <a:chOff x="0" y="52533"/>
            <a:chExt cx="10654192" cy="5313600"/>
          </a:xfrm>
        </p:grpSpPr>
        <p:sp>
          <p:nvSpPr>
            <p:cNvPr id="299" name="Google Shape;299;p16"/>
            <p:cNvSpPr/>
            <p:nvPr/>
          </p:nvSpPr>
          <p:spPr>
            <a:xfrm>
              <a:off x="0" y="40677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532709" y="52533"/>
              <a:ext cx="9782423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6"/>
            <p:cNvSpPr txBox="1"/>
            <p:nvPr/>
          </p:nvSpPr>
          <p:spPr>
            <a:xfrm>
              <a:off x="567294" y="87118"/>
              <a:ext cx="9713400" cy="63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отсутствие жалоб со стороны родителей на работу педагогов</a:t>
              </a: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0" y="149541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532709" y="1141173"/>
              <a:ext cx="9782423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6"/>
            <p:cNvSpPr txBox="1"/>
            <p:nvPr/>
          </p:nvSpPr>
          <p:spPr>
            <a:xfrm>
              <a:off x="567294" y="1175758"/>
              <a:ext cx="9713253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lang="ru-RU" sz="2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повышение удовлетворенности (по результатам мониторинга) 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родителей качеством образовательного процесса, благодаря постоянной и полной информированности</a:t>
              </a:r>
              <a:endPara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0" y="258405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532709" y="2229813"/>
              <a:ext cx="9782423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6"/>
            <p:cNvSpPr txBox="1"/>
            <p:nvPr/>
          </p:nvSpPr>
          <p:spPr>
            <a:xfrm>
              <a:off x="567294" y="2264398"/>
              <a:ext cx="9713253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универсально</a:t>
              </a:r>
              <a:r>
                <a:rPr lang="ru-RU" sz="2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сть 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информационно-коммуникационно</a:t>
              </a:r>
              <a:r>
                <a:rPr lang="ru-RU" sz="2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го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пространств</a:t>
              </a:r>
              <a:r>
                <a:rPr lang="ru-RU" sz="2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для </a:t>
              </a:r>
              <a:r>
                <a:rPr lang="ru-RU" sz="2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участников образовательных отношений</a:t>
              </a:r>
              <a:endPara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0" y="367269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532709" y="3318453"/>
              <a:ext cx="9782423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6"/>
            <p:cNvSpPr txBox="1"/>
            <p:nvPr/>
          </p:nvSpPr>
          <p:spPr>
            <a:xfrm>
              <a:off x="567294" y="3353038"/>
              <a:ext cx="9713253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оптимизация 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контроля работы педагогов со стороны администрации школы</a:t>
              </a:r>
              <a:endPara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0" y="476133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532709" y="4407093"/>
              <a:ext cx="9782423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16"/>
            <p:cNvSpPr txBox="1"/>
            <p:nvPr/>
          </p:nvSpPr>
          <p:spPr>
            <a:xfrm>
              <a:off x="567294" y="4441678"/>
              <a:ext cx="9713253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оперативное выявление затруднений в их работе с целью быстрого преодоления</a:t>
              </a:r>
              <a:endPara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7"/>
          <p:cNvSpPr txBox="1"/>
          <p:nvPr/>
        </p:nvSpPr>
        <p:spPr>
          <a:xfrm>
            <a:off x="0" y="182880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ВОЗМОЖНЫЕ РИСКИ</a:t>
            </a:r>
            <a:endParaRPr/>
          </a:p>
        </p:txBody>
      </p:sp>
      <p:cxnSp>
        <p:nvCxnSpPr>
          <p:cNvPr id="319" name="Google Shape;319;p17"/>
          <p:cNvCxnSpPr/>
          <p:nvPr/>
        </p:nvCxnSpPr>
        <p:spPr>
          <a:xfrm flipH="1" rot="10800000">
            <a:off x="264160" y="816354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20" name="Google Shape;320;p17"/>
          <p:cNvGrpSpPr/>
          <p:nvPr/>
        </p:nvGrpSpPr>
        <p:grpSpPr>
          <a:xfrm>
            <a:off x="264160" y="1139216"/>
            <a:ext cx="11643359" cy="5418666"/>
            <a:chOff x="0" y="0"/>
            <a:chExt cx="11643359" cy="5418666"/>
          </a:xfrm>
        </p:grpSpPr>
        <p:sp>
          <p:nvSpPr>
            <p:cNvPr id="321" name="Google Shape;321;p17"/>
            <p:cNvSpPr/>
            <p:nvPr/>
          </p:nvSpPr>
          <p:spPr>
            <a:xfrm>
              <a:off x="0" y="0"/>
              <a:ext cx="9896856" cy="1625600"/>
            </a:xfrm>
            <a:prstGeom prst="roundRect">
              <a:avLst>
                <a:gd fmla="val 10000" name="adj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17"/>
            <p:cNvSpPr txBox="1"/>
            <p:nvPr/>
          </p:nvSpPr>
          <p:spPr>
            <a:xfrm>
              <a:off x="47612" y="47612"/>
              <a:ext cx="8142707" cy="1530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 Narrow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Сопротивление от некоторых участников образовательн</a:t>
              </a:r>
              <a:r>
                <a:rPr lang="ru-RU" sz="3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ых</a:t>
              </a:r>
              <a:r>
                <a:rPr b="0" i="0" lang="ru-RU" sz="32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</a:t>
              </a:r>
              <a:r>
                <a:rPr lang="ru-RU" sz="3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отношений</a:t>
              </a:r>
              <a:endPara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3" name="Google Shape;323;p17"/>
            <p:cNvSpPr/>
            <p:nvPr/>
          </p:nvSpPr>
          <p:spPr>
            <a:xfrm>
              <a:off x="873251" y="1896533"/>
              <a:ext cx="9896856" cy="1625600"/>
            </a:xfrm>
            <a:prstGeom prst="roundRect">
              <a:avLst>
                <a:gd fmla="val 10000" name="adj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7"/>
            <p:cNvSpPr txBox="1"/>
            <p:nvPr/>
          </p:nvSpPr>
          <p:spPr>
            <a:xfrm>
              <a:off x="920863" y="1944145"/>
              <a:ext cx="7871739" cy="1530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 Narrow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Нежелание отказываться от общения в привычных мессенджерах</a:t>
              </a:r>
              <a:endPara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5" name="Google Shape;325;p17"/>
            <p:cNvSpPr/>
            <p:nvPr/>
          </p:nvSpPr>
          <p:spPr>
            <a:xfrm>
              <a:off x="1746503" y="3793066"/>
              <a:ext cx="9896856" cy="1625600"/>
            </a:xfrm>
            <a:prstGeom prst="roundRect">
              <a:avLst>
                <a:gd fmla="val 10000" name="adj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7"/>
            <p:cNvSpPr txBox="1"/>
            <p:nvPr/>
          </p:nvSpPr>
          <p:spPr>
            <a:xfrm>
              <a:off x="1794115" y="3840678"/>
              <a:ext cx="7871739" cy="1530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200"/>
                <a:buFont typeface="Arial Narrow"/>
                <a:buNone/>
              </a:pPr>
              <a:r>
                <a:rPr b="0" i="0" lang="ru-RU" sz="32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Недостаточный уровень технических компетенций участников образовательных отношений</a:t>
              </a:r>
              <a:endParaRPr b="0" i="0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8840215" y="1232746"/>
              <a:ext cx="1056640" cy="105664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F0F7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7"/>
            <p:cNvSpPr txBox="1"/>
            <p:nvPr/>
          </p:nvSpPr>
          <p:spPr>
            <a:xfrm>
              <a:off x="9077959" y="1232746"/>
              <a:ext cx="581152" cy="795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 Narrow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9713467" y="3118442"/>
              <a:ext cx="1056640" cy="1056640"/>
            </a:xfrm>
            <a:prstGeom prst="downArrow">
              <a:avLst>
                <a:gd fmla="val 55000" name="adj1"/>
                <a:gd fmla="val 45000" name="adj2"/>
              </a:avLst>
            </a:prstGeom>
            <a:solidFill>
              <a:srgbClr val="E7F0F7">
                <a:alpha val="89803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 txBox="1"/>
            <p:nvPr/>
          </p:nvSpPr>
          <p:spPr>
            <a:xfrm>
              <a:off x="9951211" y="3118442"/>
              <a:ext cx="581152" cy="7951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600"/>
                <a:buFont typeface="Arial Narrow"/>
                <a:buNone/>
              </a:pPr>
              <a:r>
                <a:t/>
              </a:r>
              <a:endParaRPr b="0" i="0" sz="3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18"/>
          <p:cNvSpPr txBox="1"/>
          <p:nvPr/>
        </p:nvSpPr>
        <p:spPr>
          <a:xfrm>
            <a:off x="54745" y="89715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АНАЛОГОВЫЙ АНАЛИЗ </a:t>
            </a:r>
            <a:endParaRPr/>
          </a:p>
        </p:txBody>
      </p:sp>
      <p:cxnSp>
        <p:nvCxnSpPr>
          <p:cNvPr id="336" name="Google Shape;336;p18"/>
          <p:cNvCxnSpPr/>
          <p:nvPr/>
        </p:nvCxnSpPr>
        <p:spPr>
          <a:xfrm flipH="1" rot="10800000">
            <a:off x="264160" y="816354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337" name="Google Shape;337;p18"/>
          <p:cNvGrpSpPr/>
          <p:nvPr/>
        </p:nvGrpSpPr>
        <p:grpSpPr>
          <a:xfrm>
            <a:off x="396802" y="1038400"/>
            <a:ext cx="11507472" cy="5448686"/>
            <a:chOff x="1044794" y="1061394"/>
            <a:chExt cx="10465118" cy="5448686"/>
          </a:xfrm>
        </p:grpSpPr>
        <p:sp>
          <p:nvSpPr>
            <p:cNvPr id="338" name="Google Shape;338;p18"/>
            <p:cNvSpPr/>
            <p:nvPr/>
          </p:nvSpPr>
          <p:spPr>
            <a:xfrm>
              <a:off x="1116321" y="1350494"/>
              <a:ext cx="2451316" cy="1464093"/>
            </a:xfrm>
            <a:custGeom>
              <a:rect b="b" l="l" r="r" t="t"/>
              <a:pathLst>
                <a:path extrusionOk="0" h="1464093" w="2169306">
                  <a:moveTo>
                    <a:pt x="0" y="0"/>
                  </a:moveTo>
                  <a:lnTo>
                    <a:pt x="2169306" y="0"/>
                  </a:lnTo>
                  <a:lnTo>
                    <a:pt x="2169306" y="1464093"/>
                  </a:lnTo>
                  <a:lnTo>
                    <a:pt x="0" y="14640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Участники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: </a:t>
              </a:r>
              <a:endPara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10 школ Невского района</a:t>
              </a:r>
              <a:endParaRPr/>
            </a:p>
          </p:txBody>
        </p:sp>
        <p:sp>
          <p:nvSpPr>
            <p:cNvPr id="339" name="Google Shape;339;p18"/>
            <p:cNvSpPr/>
            <p:nvPr/>
          </p:nvSpPr>
          <p:spPr>
            <a:xfrm>
              <a:off x="8776108" y="1320494"/>
              <a:ext cx="2733804" cy="4745385"/>
            </a:xfrm>
            <a:custGeom>
              <a:rect b="b" l="l" r="r" t="t"/>
              <a:pathLst>
                <a:path extrusionOk="0" h="2337628" w="3947732">
                  <a:moveTo>
                    <a:pt x="0" y="0"/>
                  </a:moveTo>
                  <a:lnTo>
                    <a:pt x="3947732" y="0"/>
                  </a:lnTo>
                  <a:lnTo>
                    <a:pt x="3947732" y="2337628"/>
                  </a:lnTo>
                  <a:lnTo>
                    <a:pt x="0" y="23376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Аспекты, требующие доработки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:</a:t>
              </a:r>
              <a:endParaRPr/>
            </a:p>
            <a:p>
              <a:pPr indent="-285750" lvl="0" marL="2857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Нет чередования типов контента</a:t>
              </a:r>
              <a:endParaRPr/>
            </a:p>
            <a:p>
              <a:pPr indent="-285750" lvl="0" marL="2857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 </a:t>
              </a:r>
              <a:r>
                <a:rPr lang="ru-RU" sz="2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во всех госпабликах аватар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соответствует стандарту</a:t>
              </a:r>
              <a:endParaRPr/>
            </a:p>
            <a:p>
              <a:pPr indent="-285750" lvl="0" marL="28575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Нет</a:t>
              </a:r>
              <a:r>
                <a:rPr lang="ru-RU" sz="24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 возможности </a:t>
              </a: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обратной связи</a:t>
              </a:r>
              <a:endParaRPr b="0" i="0" sz="2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340" name="Google Shape;340;p18"/>
            <p:cNvSpPr/>
            <p:nvPr/>
          </p:nvSpPr>
          <p:spPr>
            <a:xfrm>
              <a:off x="3792691" y="1061394"/>
              <a:ext cx="4851673" cy="5448686"/>
            </a:xfrm>
            <a:custGeom>
              <a:rect b="b" l="l" r="r" t="t"/>
              <a:pathLst>
                <a:path extrusionOk="0" h="2819501" w="5093620">
                  <a:moveTo>
                    <a:pt x="0" y="0"/>
                  </a:moveTo>
                  <a:lnTo>
                    <a:pt x="5093620" y="0"/>
                  </a:lnTo>
                  <a:lnTo>
                    <a:pt x="5093620" y="2819501"/>
                  </a:lnTo>
                  <a:lnTo>
                    <a:pt x="0" y="2819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Параметры анализа</a:t>
              </a:r>
              <a:r>
                <a:rPr b="0" i="0" lang="ru-RU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: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t/>
              </a:r>
              <a:endPara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1. Наличие официальных данных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2. Единый стиль оформления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3. Регулярное обновление контента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4. Чередование различных типов контента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5. Чистота русского языка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6. Оперативная модерация комментариев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7. Актуальность и полезность информации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8. Наличие обратной связи</a:t>
              </a:r>
              <a:endParaRPr/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t/>
              </a:r>
              <a:endParaRPr b="0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l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Times New Roman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341" name="Google Shape;341;p18"/>
            <p:cNvSpPr/>
            <p:nvPr/>
          </p:nvSpPr>
          <p:spPr>
            <a:xfrm>
              <a:off x="1044794" y="3257819"/>
              <a:ext cx="2523562" cy="2806195"/>
            </a:xfrm>
            <a:custGeom>
              <a:rect b="b" l="l" r="r" t="t"/>
              <a:pathLst>
                <a:path extrusionOk="0" h="2183809" w="3105923">
                  <a:moveTo>
                    <a:pt x="0" y="0"/>
                  </a:moveTo>
                  <a:lnTo>
                    <a:pt x="3105923" y="0"/>
                  </a:lnTo>
                  <a:lnTo>
                    <a:pt x="3105923" y="2183809"/>
                  </a:lnTo>
                  <a:lnTo>
                    <a:pt x="0" y="218380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76200" lIns="76200" spcFirstLastPara="1" rIns="76200" wrap="square" tIns="762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t/>
              </a:r>
              <a:endParaRPr b="1" i="0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Аспекты, реализованные в полной мере всеми школами: 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1, 3, 5, 7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t/>
              </a:r>
              <a:endParaRPr b="1" i="0" sz="2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  <a:p>
              <a:pPr indent="0" lvl="0" marL="0" marR="0" rtl="0" algn="ctr">
                <a:lnSpc>
                  <a:spcPct val="90000"/>
                </a:lnSpc>
                <a:spcBef>
                  <a:spcPts val="70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t/>
              </a:r>
              <a:endParaRPr b="0" i="0" sz="20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6" name="Google Shape;346;p19"/>
          <p:cNvCxnSpPr/>
          <p:nvPr/>
        </p:nvCxnSpPr>
        <p:spPr>
          <a:xfrm flipH="1" rot="10800000">
            <a:off x="274322" y="1045619"/>
            <a:ext cx="11643300" cy="4050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7" name="Google Shape;347;p19"/>
          <p:cNvSpPr txBox="1"/>
          <p:nvPr/>
        </p:nvSpPr>
        <p:spPr>
          <a:xfrm>
            <a:off x="976321" y="229125"/>
            <a:ext cx="105933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Выводы</a:t>
            </a:r>
            <a:endParaRPr/>
          </a:p>
        </p:txBody>
      </p:sp>
      <p:sp>
        <p:nvSpPr>
          <p:cNvPr id="348" name="Google Shape;348;p19"/>
          <p:cNvSpPr txBox="1"/>
          <p:nvPr/>
        </p:nvSpPr>
        <p:spPr>
          <a:xfrm>
            <a:off x="274325" y="1818825"/>
            <a:ext cx="116433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Единое информационно-коммуникационное пространство ГБОУ школы №627 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</a:t>
            </a:r>
            <a:r>
              <a:rPr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Невский парус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»</a:t>
            </a:r>
            <a:r>
              <a:rPr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состоящее из сообществ различного уровня в социальной сети 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«</a:t>
            </a:r>
            <a:r>
              <a:rPr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ВКонтакте</a:t>
            </a:r>
            <a:r>
              <a:rPr b="1"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»</a:t>
            </a:r>
            <a:r>
              <a:rPr lang="ru-RU" sz="32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, выстроенное в общей логике, в единстве контекста и требований делают контакт между участниками образовательных отношений эффективнее, доступнее и проще. Социальные сети в современном мире – наиболее востребованный информационный ресурс. </a:t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/>
          <p:nvPr/>
        </p:nvSpPr>
        <p:spPr>
          <a:xfrm>
            <a:off x="372862" y="1882066"/>
            <a:ext cx="11558726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Воспитание детей надо начинать с воспитания родителей. Именно родители должны стать нашими помощниками, союзниками, участниками единого педагогического процесса, коллегами в деле воспитания детей</a:t>
            </a:r>
            <a:endParaRPr/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В.А. Сухомлинский</a:t>
            </a:r>
            <a:endParaRPr b="1" i="0" sz="32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0"/>
          <p:cNvSpPr/>
          <p:nvPr/>
        </p:nvSpPr>
        <p:spPr>
          <a:xfrm>
            <a:off x="-66675" y="4671836"/>
            <a:ext cx="12192000" cy="1323439"/>
          </a:xfrm>
          <a:prstGeom prst="rect">
            <a:avLst/>
          </a:prstGeom>
          <a:noFill/>
          <a:ln>
            <a:noFill/>
          </a:ln>
          <a:effectLst>
            <a:outerShdw blurRad="149987" algn="ctr" dir="8460000" dist="250190">
              <a:srgbClr val="000000">
                <a:alpha val="27843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8000" u="none" cap="none" strike="noStrike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СПАСИБО ЗА ВНИМАНИЕ !</a:t>
            </a:r>
            <a:endParaRPr/>
          </a:p>
        </p:txBody>
      </p:sp>
      <p:pic>
        <p:nvPicPr>
          <p:cNvPr id="355" name="Google Shape;35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90753" y="674797"/>
            <a:ext cx="3477144" cy="34771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3"/>
          <p:cNvGrpSpPr/>
          <p:nvPr/>
        </p:nvGrpSpPr>
        <p:grpSpPr>
          <a:xfrm>
            <a:off x="3437190" y="1393402"/>
            <a:ext cx="5317618" cy="5291584"/>
            <a:chOff x="1922068" y="70630"/>
            <a:chExt cx="5317618" cy="5291584"/>
          </a:xfrm>
        </p:grpSpPr>
        <p:sp>
          <p:nvSpPr>
            <p:cNvPr id="102" name="Google Shape;102;p3"/>
            <p:cNvSpPr/>
            <p:nvPr/>
          </p:nvSpPr>
          <p:spPr>
            <a:xfrm>
              <a:off x="2392954" y="353153"/>
              <a:ext cx="4563832" cy="4563832"/>
            </a:xfrm>
            <a:prstGeom prst="pie">
              <a:avLst>
                <a:gd fmla="val 16200000" name="adj1"/>
                <a:gd fmla="val 1800000" name="adj2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4798202" y="1320251"/>
              <a:ext cx="1629940" cy="1358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350" lIns="39350" spcFirstLastPara="1" rIns="39350" wrap="square" tIns="3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 Narrow"/>
                <a:buNone/>
              </a:pPr>
              <a:r>
                <a:rPr b="1" i="0" lang="ru-RU" sz="31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Педагог</a:t>
              </a:r>
              <a:endParaRPr/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298961" y="516147"/>
              <a:ext cx="4563832" cy="4563832"/>
            </a:xfrm>
            <a:prstGeom prst="pie">
              <a:avLst>
                <a:gd fmla="val 1800000" name="adj1"/>
                <a:gd fmla="val 9000000" name="adj2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3"/>
            <p:cNvSpPr txBox="1"/>
            <p:nvPr/>
          </p:nvSpPr>
          <p:spPr>
            <a:xfrm>
              <a:off x="3385588" y="3477205"/>
              <a:ext cx="2444910" cy="11952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350" lIns="39350" spcFirstLastPara="1" rIns="39350" wrap="square" tIns="3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 Narrow"/>
                <a:buNone/>
              </a:pPr>
              <a:r>
                <a:rPr b="1" i="0" lang="ru-RU" sz="31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Обучающийся </a:t>
              </a: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2204968" y="353153"/>
              <a:ext cx="4563832" cy="4563832"/>
            </a:xfrm>
            <a:prstGeom prst="pie">
              <a:avLst>
                <a:gd fmla="val 9000000" name="adj1"/>
                <a:gd fmla="val 16200000" name="adj2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3"/>
            <p:cNvSpPr txBox="1"/>
            <p:nvPr/>
          </p:nvSpPr>
          <p:spPr>
            <a:xfrm>
              <a:off x="2733611" y="1320251"/>
              <a:ext cx="1629940" cy="13582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9350" lIns="39350" spcFirstLastPara="1" rIns="39350" wrap="square" tIns="393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100"/>
                <a:buFont typeface="Arial Narrow"/>
                <a:buNone/>
              </a:pPr>
              <a:r>
                <a:rPr b="1" i="0" lang="ru-RU" sz="31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Семья</a:t>
              </a: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2110808" y="70630"/>
              <a:ext cx="5128878" cy="5128878"/>
            </a:xfrm>
            <a:custGeom>
              <a:rect b="b" l="l" r="r" t="t"/>
              <a:pathLst>
                <a:path extrusionOk="0" h="120000" w="120000">
                  <a:moveTo>
                    <a:pt x="59991" y="4067"/>
                  </a:moveTo>
                  <a:lnTo>
                    <a:pt x="59991" y="4067"/>
                  </a:lnTo>
                  <a:cubicBezTo>
                    <a:pt x="79078" y="4064"/>
                    <a:pt x="96849" y="13795"/>
                    <a:pt x="107129" y="29878"/>
                  </a:cubicBezTo>
                  <a:cubicBezTo>
                    <a:pt x="117408" y="45960"/>
                    <a:pt x="118776" y="66175"/>
                    <a:pt x="110758" y="83496"/>
                  </a:cubicBezTo>
                  <a:lnTo>
                    <a:pt x="114269" y="85523"/>
                  </a:lnTo>
                  <a:lnTo>
                    <a:pt x="105797" y="86441"/>
                  </a:lnTo>
                  <a:lnTo>
                    <a:pt x="101940" y="78405"/>
                  </a:lnTo>
                  <a:lnTo>
                    <a:pt x="105449" y="80431"/>
                  </a:lnTo>
                  <a:cubicBezTo>
                    <a:pt x="112382" y="65011"/>
                    <a:pt x="111022" y="47127"/>
                    <a:pt x="101838" y="32932"/>
                  </a:cubicBezTo>
                  <a:cubicBezTo>
                    <a:pt x="92654" y="18737"/>
                    <a:pt x="76899" y="10167"/>
                    <a:pt x="59992" y="10169"/>
                  </a:cubicBezTo>
                  <a:close/>
                </a:path>
              </a:pathLst>
            </a:cu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2016438" y="233336"/>
              <a:ext cx="5128878" cy="5128878"/>
            </a:xfrm>
            <a:custGeom>
              <a:rect b="b" l="l" r="r" t="t"/>
              <a:pathLst>
                <a:path extrusionOk="0" h="120000" w="120000">
                  <a:moveTo>
                    <a:pt x="108435" y="87973"/>
                  </a:moveTo>
                  <a:cubicBezTo>
                    <a:pt x="98891" y="104498"/>
                    <a:pt x="81581" y="115017"/>
                    <a:pt x="62518" y="115876"/>
                  </a:cubicBezTo>
                  <a:cubicBezTo>
                    <a:pt x="43454" y="116735"/>
                    <a:pt x="25269" y="107816"/>
                    <a:pt x="14277" y="92216"/>
                  </a:cubicBezTo>
                  <a:lnTo>
                    <a:pt x="10766" y="94244"/>
                  </a:lnTo>
                  <a:lnTo>
                    <a:pt x="14207" y="86447"/>
                  </a:lnTo>
                  <a:lnTo>
                    <a:pt x="23095" y="87124"/>
                  </a:lnTo>
                  <a:lnTo>
                    <a:pt x="19585" y="89151"/>
                  </a:lnTo>
                  <a:cubicBezTo>
                    <a:pt x="29474" y="102860"/>
                    <a:pt x="45637" y="110621"/>
                    <a:pt x="62519" y="109767"/>
                  </a:cubicBezTo>
                  <a:cubicBezTo>
                    <a:pt x="79400" y="108913"/>
                    <a:pt x="94697" y="99559"/>
                    <a:pt x="103151" y="84922"/>
                  </a:cubicBezTo>
                  <a:close/>
                </a:path>
              </a:pathLst>
            </a:cu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922068" y="70630"/>
              <a:ext cx="5128878" cy="5128878"/>
            </a:xfrm>
            <a:custGeom>
              <a:rect b="b" l="l" r="r" t="t"/>
              <a:pathLst>
                <a:path extrusionOk="0" h="120000" w="120000">
                  <a:moveTo>
                    <a:pt x="11561" y="87966"/>
                  </a:moveTo>
                  <a:cubicBezTo>
                    <a:pt x="2017" y="71436"/>
                    <a:pt x="1562" y="51181"/>
                    <a:pt x="10353" y="34238"/>
                  </a:cubicBezTo>
                  <a:cubicBezTo>
                    <a:pt x="19144" y="17296"/>
                    <a:pt x="35968" y="6007"/>
                    <a:pt x="54979" y="4293"/>
                  </a:cubicBezTo>
                  <a:lnTo>
                    <a:pt x="54979" y="239"/>
                  </a:lnTo>
                  <a:lnTo>
                    <a:pt x="60009" y="7118"/>
                  </a:lnTo>
                  <a:lnTo>
                    <a:pt x="54977" y="14476"/>
                  </a:lnTo>
                  <a:lnTo>
                    <a:pt x="54978" y="10423"/>
                  </a:lnTo>
                  <a:cubicBezTo>
                    <a:pt x="38157" y="12127"/>
                    <a:pt x="23347" y="22244"/>
                    <a:pt x="15643" y="37294"/>
                  </a:cubicBezTo>
                  <a:cubicBezTo>
                    <a:pt x="7939" y="52344"/>
                    <a:pt x="8392" y="70273"/>
                    <a:pt x="16845" y="84915"/>
                  </a:cubicBezTo>
                  <a:close/>
                </a:path>
              </a:pathLst>
            </a:cu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" name="Google Shape;111;p3"/>
          <p:cNvSpPr txBox="1"/>
          <p:nvPr/>
        </p:nvSpPr>
        <p:spPr>
          <a:xfrm>
            <a:off x="0" y="0"/>
            <a:ext cx="12100559" cy="1137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УДОВЛЕТВОРЕННОСТЬ КАЧЕСТВОМ ОБРАЗОВАТЕЛЬНОГО ПРОЦЕССА</a:t>
            </a:r>
            <a:endParaRPr/>
          </a:p>
        </p:txBody>
      </p:sp>
      <p:cxnSp>
        <p:nvCxnSpPr>
          <p:cNvPr id="112" name="Google Shape;112;p3"/>
          <p:cNvCxnSpPr/>
          <p:nvPr/>
        </p:nvCxnSpPr>
        <p:spPr>
          <a:xfrm flipH="1" rot="10800000">
            <a:off x="274319" y="113792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"/>
          <p:cNvSpPr txBox="1"/>
          <p:nvPr/>
        </p:nvSpPr>
        <p:spPr>
          <a:xfrm>
            <a:off x="0" y="0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МЕЖЛИЧНОСТНАЯ КОММУНИКАЦИЯ «ПЕДАГОГ – РОДИТЕЛЬ»</a:t>
            </a:r>
            <a:endParaRPr/>
          </a:p>
        </p:txBody>
      </p:sp>
      <p:grpSp>
        <p:nvGrpSpPr>
          <p:cNvPr id="118" name="Google Shape;118;p4"/>
          <p:cNvGrpSpPr/>
          <p:nvPr/>
        </p:nvGrpSpPr>
        <p:grpSpPr>
          <a:xfrm>
            <a:off x="2689940" y="715603"/>
            <a:ext cx="6629828" cy="6211938"/>
            <a:chOff x="1033270" y="-163861"/>
            <a:chExt cx="6629828" cy="6211938"/>
          </a:xfrm>
        </p:grpSpPr>
        <p:sp>
          <p:nvSpPr>
            <p:cNvPr id="119" name="Google Shape;119;p4"/>
            <p:cNvSpPr/>
            <p:nvPr/>
          </p:nvSpPr>
          <p:spPr>
            <a:xfrm>
              <a:off x="1620472" y="168113"/>
              <a:ext cx="5594361" cy="5337756"/>
            </a:xfrm>
            <a:prstGeom prst="pie">
              <a:avLst>
                <a:gd fmla="val 16200000" name="adj1"/>
                <a:gd fmla="val 20520000" name="adj2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 txBox="1"/>
            <p:nvPr/>
          </p:nvSpPr>
          <p:spPr>
            <a:xfrm>
              <a:off x="4538863" y="1065364"/>
              <a:ext cx="1798187" cy="1143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Индивидуальный подход</a:t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1662859" y="299984"/>
              <a:ext cx="5594361" cy="5337756"/>
            </a:xfrm>
            <a:prstGeom prst="pie">
              <a:avLst>
                <a:gd fmla="val 20520000" name="adj1"/>
                <a:gd fmla="val 3240000" name="adj2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 txBox="1"/>
            <p:nvPr/>
          </p:nvSpPr>
          <p:spPr>
            <a:xfrm>
              <a:off x="5265894" y="2738830"/>
              <a:ext cx="1664988" cy="1270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Уникальность каждой семьи</a:t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1033270" y="381225"/>
              <a:ext cx="6629828" cy="5337756"/>
            </a:xfrm>
            <a:prstGeom prst="pie">
              <a:avLst>
                <a:gd fmla="val 3240000" name="adj1"/>
                <a:gd fmla="val 7560000" name="adj2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 txBox="1"/>
            <p:nvPr/>
          </p:nvSpPr>
          <p:spPr>
            <a:xfrm>
              <a:off x="3401066" y="4130364"/>
              <a:ext cx="1894236" cy="139798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Индивидуальные консультации по «тревожным» вопросам</a:t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1439149" y="299984"/>
              <a:ext cx="5594361" cy="5337756"/>
            </a:xfrm>
            <a:prstGeom prst="pie">
              <a:avLst>
                <a:gd fmla="val 7560000" name="adj1"/>
                <a:gd fmla="val 11880000" name="adj2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 txBox="1"/>
            <p:nvPr/>
          </p:nvSpPr>
          <p:spPr>
            <a:xfrm>
              <a:off x="1765487" y="2738830"/>
              <a:ext cx="1664988" cy="12708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0475" lIns="30475" spcFirstLastPara="1" rIns="30475" wrap="square" tIns="304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Похвала</a:t>
              </a:r>
              <a:endParaRPr/>
            </a:p>
            <a:p>
              <a:pPr indent="0" lvl="0" marL="0" marR="0" rtl="0" algn="ctr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1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«на показ»</a:t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1481536" y="168113"/>
              <a:ext cx="5594361" cy="5337756"/>
            </a:xfrm>
            <a:prstGeom prst="pie">
              <a:avLst>
                <a:gd fmla="val 11880000" name="adj1"/>
                <a:gd fmla="val 16200000" name="adj2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 txBox="1"/>
            <p:nvPr/>
          </p:nvSpPr>
          <p:spPr>
            <a:xfrm>
              <a:off x="2359318" y="1065364"/>
              <a:ext cx="1798187" cy="114380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 Narrow"/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Четкие границы сфер деятельности</a:t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1271248" y="-163861"/>
              <a:ext cx="6286996" cy="5998622"/>
            </a:xfrm>
            <a:custGeom>
              <a:rect b="b" l="l" r="r" t="t"/>
              <a:pathLst>
                <a:path extrusionOk="0" h="120000" w="120000">
                  <a:moveTo>
                    <a:pt x="60005" y="4067"/>
                  </a:moveTo>
                  <a:lnTo>
                    <a:pt x="60005" y="4067"/>
                  </a:lnTo>
                  <a:cubicBezTo>
                    <a:pt x="82085" y="4069"/>
                    <a:pt x="102111" y="16975"/>
                    <a:pt x="111174" y="37042"/>
                  </a:cubicBezTo>
                  <a:lnTo>
                    <a:pt x="114841" y="35793"/>
                  </a:lnTo>
                  <a:lnTo>
                    <a:pt x="110335" y="42857"/>
                  </a:lnTo>
                  <a:lnTo>
                    <a:pt x="101922" y="40193"/>
                  </a:lnTo>
                  <a:lnTo>
                    <a:pt x="105587" y="38945"/>
                  </a:lnTo>
                  <a:lnTo>
                    <a:pt x="105587" y="38945"/>
                  </a:lnTo>
                  <a:cubicBezTo>
                    <a:pt x="97327" y="21393"/>
                    <a:pt x="79552" y="10171"/>
                    <a:pt x="60004" y="10169"/>
                  </a:cubicBezTo>
                  <a:close/>
                </a:path>
              </a:pathLst>
            </a:cu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1314210" y="-32034"/>
              <a:ext cx="6286996" cy="5998622"/>
            </a:xfrm>
            <a:custGeom>
              <a:rect b="b" l="l" r="r" t="t"/>
              <a:pathLst>
                <a:path extrusionOk="0" h="120000" w="120000">
                  <a:moveTo>
                    <a:pt x="113105" y="41915"/>
                  </a:moveTo>
                  <a:lnTo>
                    <a:pt x="113105" y="41915"/>
                  </a:lnTo>
                  <a:cubicBezTo>
                    <a:pt x="120631" y="63870"/>
                    <a:pt x="113778" y="88176"/>
                    <a:pt x="95878" y="103009"/>
                  </a:cubicBezTo>
                  <a:lnTo>
                    <a:pt x="98158" y="106299"/>
                  </a:lnTo>
                  <a:lnTo>
                    <a:pt x="90184" y="103549"/>
                  </a:lnTo>
                  <a:lnTo>
                    <a:pt x="90174" y="94780"/>
                  </a:lnTo>
                  <a:lnTo>
                    <a:pt x="92454" y="98069"/>
                  </a:lnTo>
                  <a:lnTo>
                    <a:pt x="92454" y="98069"/>
                  </a:lnTo>
                  <a:cubicBezTo>
                    <a:pt x="108310" y="84802"/>
                    <a:pt x="114312" y="63247"/>
                    <a:pt x="107565" y="43801"/>
                  </a:cubicBezTo>
                  <a:close/>
                </a:path>
              </a:pathLst>
            </a:cu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1196465" y="49455"/>
              <a:ext cx="6286996" cy="5998622"/>
            </a:xfrm>
            <a:custGeom>
              <a:rect b="b" l="l" r="r" t="t"/>
              <a:pathLst>
                <a:path extrusionOk="0" h="120000" w="120000">
                  <a:moveTo>
                    <a:pt x="91904" y="106015"/>
                  </a:moveTo>
                  <a:cubicBezTo>
                    <a:pt x="74184" y="118219"/>
                    <a:pt x="51019" y="119238"/>
                    <a:pt x="32289" y="108638"/>
                  </a:cubicBezTo>
                  <a:lnTo>
                    <a:pt x="30023" y="111906"/>
                  </a:lnTo>
                  <a:lnTo>
                    <a:pt x="29809" y="103544"/>
                  </a:lnTo>
                  <a:lnTo>
                    <a:pt x="38009" y="100389"/>
                  </a:lnTo>
                  <a:lnTo>
                    <a:pt x="35745" y="103654"/>
                  </a:lnTo>
                  <a:cubicBezTo>
                    <a:pt x="52402" y="112738"/>
                    <a:pt x="72806" y="111740"/>
                    <a:pt x="88478" y="101074"/>
                  </a:cubicBezTo>
                  <a:close/>
                </a:path>
              </a:pathLst>
            </a:cu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1089816" y="-32034"/>
              <a:ext cx="6286996" cy="5998622"/>
            </a:xfrm>
            <a:custGeom>
              <a:rect b="b" l="l" r="r" t="t"/>
              <a:pathLst>
                <a:path extrusionOk="0" h="120000" w="120000">
                  <a:moveTo>
                    <a:pt x="28104" y="106020"/>
                  </a:moveTo>
                  <a:lnTo>
                    <a:pt x="28104" y="106020"/>
                  </a:lnTo>
                  <a:cubicBezTo>
                    <a:pt x="9038" y="92893"/>
                    <a:pt x="28" y="69437"/>
                    <a:pt x="5423" y="46977"/>
                  </a:cubicBezTo>
                  <a:lnTo>
                    <a:pt x="1739" y="45722"/>
                  </a:lnTo>
                  <a:lnTo>
                    <a:pt x="9665" y="42858"/>
                  </a:lnTo>
                  <a:lnTo>
                    <a:pt x="14658" y="50122"/>
                  </a:lnTo>
                  <a:lnTo>
                    <a:pt x="10974" y="48867"/>
                  </a:lnTo>
                  <a:lnTo>
                    <a:pt x="10974" y="48867"/>
                  </a:lnTo>
                  <a:cubicBezTo>
                    <a:pt x="6363" y="68801"/>
                    <a:pt x="14512" y="89502"/>
                    <a:pt x="31529" y="101078"/>
                  </a:cubicBezTo>
                  <a:close/>
                </a:path>
              </a:pathLst>
            </a:cu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1132778" y="-163861"/>
              <a:ext cx="6286996" cy="5998622"/>
            </a:xfrm>
            <a:custGeom>
              <a:rect b="b" l="l" r="r" t="t"/>
              <a:pathLst>
                <a:path extrusionOk="0" h="120000" w="120000">
                  <a:moveTo>
                    <a:pt x="6896" y="41914"/>
                  </a:moveTo>
                  <a:lnTo>
                    <a:pt x="6896" y="41914"/>
                  </a:lnTo>
                  <a:cubicBezTo>
                    <a:pt x="14088" y="20936"/>
                    <a:pt x="33032" y="6172"/>
                    <a:pt x="55193" y="4273"/>
                  </a:cubicBezTo>
                  <a:lnTo>
                    <a:pt x="55193" y="216"/>
                  </a:lnTo>
                  <a:lnTo>
                    <a:pt x="59995" y="7118"/>
                  </a:lnTo>
                  <a:lnTo>
                    <a:pt x="55194" y="14453"/>
                  </a:lnTo>
                  <a:lnTo>
                    <a:pt x="55193" y="10397"/>
                  </a:lnTo>
                  <a:lnTo>
                    <a:pt x="55193" y="10397"/>
                  </a:lnTo>
                  <a:cubicBezTo>
                    <a:pt x="35564" y="12264"/>
                    <a:pt x="18846" y="25324"/>
                    <a:pt x="12435" y="43800"/>
                  </a:cubicBezTo>
                  <a:close/>
                </a:path>
              </a:pathLst>
            </a:cu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134" name="Google Shape;134;p4"/>
          <p:cNvCxnSpPr/>
          <p:nvPr/>
        </p:nvCxnSpPr>
        <p:spPr>
          <a:xfrm flipH="1" rot="10800000">
            <a:off x="274318" y="64008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"/>
          <p:cNvSpPr txBox="1"/>
          <p:nvPr/>
        </p:nvSpPr>
        <p:spPr>
          <a:xfrm>
            <a:off x="0" y="84913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ОБОСНОВАНИЕ ПРОДУКТА ИННОВАЦИОННОЙ ДЕЯТЕЛЬНОСТИ</a:t>
            </a:r>
            <a:endParaRPr/>
          </a:p>
        </p:txBody>
      </p:sp>
      <p:cxnSp>
        <p:nvCxnSpPr>
          <p:cNvPr id="140" name="Google Shape;140;p5"/>
          <p:cNvCxnSpPr/>
          <p:nvPr/>
        </p:nvCxnSpPr>
        <p:spPr>
          <a:xfrm flipH="1" rot="10800000">
            <a:off x="264160" y="87376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41" name="Google Shape;141;p5"/>
          <p:cNvGrpSpPr/>
          <p:nvPr/>
        </p:nvGrpSpPr>
        <p:grpSpPr>
          <a:xfrm>
            <a:off x="264160" y="1004653"/>
            <a:ext cx="11643480" cy="5767704"/>
            <a:chOff x="0" y="-58"/>
            <a:chExt cx="11643480" cy="5767704"/>
          </a:xfrm>
        </p:grpSpPr>
        <p:sp>
          <p:nvSpPr>
            <p:cNvPr id="142" name="Google Shape;142;p5"/>
            <p:cNvSpPr/>
            <p:nvPr/>
          </p:nvSpPr>
          <p:spPr>
            <a:xfrm>
              <a:off x="0" y="4342346"/>
              <a:ext cx="11643300" cy="1425300"/>
            </a:xfrm>
            <a:prstGeom prst="rect">
              <a:avLst/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5"/>
            <p:cNvSpPr txBox="1"/>
            <p:nvPr/>
          </p:nvSpPr>
          <p:spPr>
            <a:xfrm>
              <a:off x="0" y="4342346"/>
              <a:ext cx="116433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 Narrow"/>
                <a:buNone/>
              </a:pPr>
              <a:r>
                <a:rPr b="1" lang="ru-RU" sz="1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Интернет. Социальные сети.</a:t>
              </a:r>
              <a:endParaRPr b="1" i="0" sz="1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0" y="5083478"/>
              <a:ext cx="5821800" cy="655500"/>
            </a:xfrm>
            <a:prstGeom prst="rect">
              <a:avLst/>
            </a:prstGeom>
            <a:solidFill>
              <a:srgbClr val="E7F0F7">
                <a:alpha val="89803"/>
              </a:srgbClr>
            </a:solidFill>
            <a:ln cap="flat" cmpd="sng" w="9525">
              <a:solidFill>
                <a:srgbClr val="E7F0F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5"/>
            <p:cNvSpPr txBox="1"/>
            <p:nvPr/>
          </p:nvSpPr>
          <p:spPr>
            <a:xfrm>
              <a:off x="0" y="5083478"/>
              <a:ext cx="58218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156450" spcFirstLastPara="1" rIns="156450" wrap="square" tIns="279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 Narrow"/>
                <a:buNone/>
              </a:pPr>
              <a:r>
                <a:rPr lang="ru-RU" sz="2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упрощают коммуникацию, делают ее более открытой</a:t>
              </a:r>
              <a:endParaRPr b="0" i="0" sz="2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807125" y="5071461"/>
              <a:ext cx="5821800" cy="655500"/>
            </a:xfrm>
            <a:prstGeom prst="rect">
              <a:avLst/>
            </a:prstGeom>
            <a:solidFill>
              <a:srgbClr val="E7F0F7">
                <a:alpha val="89803"/>
              </a:srgbClr>
            </a:solidFill>
            <a:ln cap="flat" cmpd="sng" w="9525">
              <a:solidFill>
                <a:srgbClr val="E7F0F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5"/>
            <p:cNvSpPr txBox="1"/>
            <p:nvPr/>
          </p:nvSpPr>
          <p:spPr>
            <a:xfrm>
              <a:off x="5807125" y="5071461"/>
              <a:ext cx="58218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156450" spcFirstLastPara="1" rIns="156450" wrap="square" tIns="279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 Narrow"/>
                <a:buNone/>
              </a:pPr>
              <a:r>
                <a:rPr lang="ru-RU" sz="2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наиболее востребованный информационный ресурс</a:t>
              </a:r>
              <a:endParaRPr b="0" i="0" sz="2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48" name="Google Shape;148;p5"/>
            <p:cNvSpPr/>
            <p:nvPr/>
          </p:nvSpPr>
          <p:spPr>
            <a:xfrm rot="10800000">
              <a:off x="60" y="2171625"/>
              <a:ext cx="11643300" cy="21921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5685" y="2941089"/>
              <a:ext cx="3877200" cy="655500"/>
            </a:xfrm>
            <a:prstGeom prst="rect">
              <a:avLst/>
            </a:prstGeom>
            <a:solidFill>
              <a:srgbClr val="E7F0F7">
                <a:alpha val="89803"/>
              </a:srgbClr>
            </a:solidFill>
            <a:ln cap="flat" cmpd="sng" w="9525">
              <a:solidFill>
                <a:srgbClr val="E7F0F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7760344" y="2941089"/>
              <a:ext cx="3877200" cy="655500"/>
            </a:xfrm>
            <a:prstGeom prst="rect">
              <a:avLst/>
            </a:prstGeom>
            <a:solidFill>
              <a:srgbClr val="E7F0F7">
                <a:alpha val="89803"/>
              </a:srgbClr>
            </a:solidFill>
            <a:ln cap="flat" cmpd="sng" w="9525">
              <a:solidFill>
                <a:srgbClr val="E7F0F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 rot="10800000">
              <a:off x="60" y="-58"/>
              <a:ext cx="11643300" cy="2192100"/>
            </a:xfrm>
            <a:prstGeom prst="upArrowCallout">
              <a:avLst>
                <a:gd fmla="val 25000" name="adj1"/>
                <a:gd fmla="val 25000" name="adj2"/>
                <a:gd fmla="val 25000" name="adj3"/>
                <a:gd fmla="val 64977" name="adj4"/>
              </a:avLst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0" y="0"/>
              <a:ext cx="116433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 Narrow"/>
                <a:buNone/>
              </a:pPr>
              <a:r>
                <a:rPr b="1" i="0" lang="ru-RU" sz="19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Инновации в управлении образовательной деятельности. Программа развития Невского района 2020-202</a:t>
              </a:r>
              <a:r>
                <a:rPr b="1" lang="ru-RU" sz="1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4 г.</a:t>
              </a:r>
              <a:endParaRPr b="1" i="0" sz="1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0" y="770426"/>
              <a:ext cx="5821800" cy="655500"/>
            </a:xfrm>
            <a:prstGeom prst="rect">
              <a:avLst/>
            </a:prstGeom>
            <a:solidFill>
              <a:srgbClr val="E7F0F7">
                <a:alpha val="89803"/>
              </a:srgbClr>
            </a:solidFill>
            <a:ln cap="flat" cmpd="sng" w="9525">
              <a:solidFill>
                <a:srgbClr val="E7F0F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0" y="770426"/>
              <a:ext cx="58218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156450" spcFirstLastPara="1" rIns="15645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 Narrow"/>
                <a:buNone/>
              </a:pPr>
              <a:r>
                <a:rPr b="0" i="0" lang="ru-RU" sz="22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Образование. IT. Качество.</a:t>
              </a:r>
              <a:endParaRPr b="0" i="0" sz="2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5821680" y="770426"/>
              <a:ext cx="5821800" cy="655500"/>
            </a:xfrm>
            <a:prstGeom prst="rect">
              <a:avLst/>
            </a:prstGeom>
            <a:solidFill>
              <a:srgbClr val="E7F0F7">
                <a:alpha val="89803"/>
              </a:srgbClr>
            </a:solidFill>
            <a:ln cap="flat" cmpd="sng" w="9525">
              <a:solidFill>
                <a:srgbClr val="E7F0F7">
                  <a:alpha val="89803"/>
                </a:srgbClr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5821680" y="770426"/>
              <a:ext cx="58218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156450" spcFirstLastPara="1" rIns="15645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 Narrow"/>
                <a:buNone/>
              </a:pPr>
              <a:r>
                <a:rPr b="0" i="0" lang="ru-RU" sz="22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Семья. Поддержка. Развитие.</a:t>
              </a:r>
              <a:endParaRPr b="0" i="0" sz="2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7" name="Google Shape;157;p5"/>
            <p:cNvSpPr txBox="1"/>
            <p:nvPr/>
          </p:nvSpPr>
          <p:spPr>
            <a:xfrm>
              <a:off x="5685" y="2941089"/>
              <a:ext cx="38772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156450" spcFirstLastPara="1" rIns="156450" wrap="square" tIns="279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 Narrow"/>
                <a:buNone/>
              </a:pPr>
              <a:r>
                <a:rPr lang="ru-RU" sz="2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ВКонтакте</a:t>
              </a:r>
              <a:endParaRPr b="0" i="0" sz="2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7760344" y="2941089"/>
              <a:ext cx="3877200" cy="65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7925" lIns="156450" spcFirstLastPara="1" rIns="156450" wrap="square" tIns="279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 Narrow"/>
                <a:buNone/>
              </a:pPr>
              <a:r>
                <a:rPr lang="ru-RU" sz="22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Госпаблик</a:t>
              </a:r>
              <a:endParaRPr b="0" i="0" sz="2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59" name="Google Shape;159;p5"/>
            <p:cNvSpPr txBox="1"/>
            <p:nvPr/>
          </p:nvSpPr>
          <p:spPr>
            <a:xfrm>
              <a:off x="0" y="2171683"/>
              <a:ext cx="11643300" cy="76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5125" lIns="135125" spcFirstLastPara="1" rIns="135125" wrap="square" tIns="135125">
              <a:noAutofit/>
            </a:bodyPr>
            <a:lstStyle/>
            <a:p>
              <a:pPr indent="0" lvl="0" marL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Arial Narrow"/>
                <a:buNone/>
              </a:pPr>
              <a:r>
                <a:rPr b="1" lang="ru-RU" sz="1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Федеральный закон </a:t>
              </a:r>
              <a:r>
                <a:rPr b="1" lang="ru-RU" sz="1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«</a:t>
              </a:r>
              <a:r>
                <a:rPr b="1" lang="ru-RU" sz="1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 обеспечении доступа к информации о деятельности государственных органов и органов местного самоуправления</a:t>
              </a:r>
              <a:r>
                <a:rPr b="1" lang="ru-RU" sz="1900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»</a:t>
              </a:r>
              <a:endParaRPr b="1" i="0" sz="6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"/>
          <p:cNvSpPr txBox="1"/>
          <p:nvPr/>
        </p:nvSpPr>
        <p:spPr>
          <a:xfrm>
            <a:off x="0" y="84913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РЕСУРСНОЕ ОБЕСПЕЧЕНИЕ</a:t>
            </a:r>
            <a:endParaRPr/>
          </a:p>
        </p:txBody>
      </p:sp>
      <p:cxnSp>
        <p:nvCxnSpPr>
          <p:cNvPr id="165" name="Google Shape;165;p6"/>
          <p:cNvCxnSpPr/>
          <p:nvPr/>
        </p:nvCxnSpPr>
        <p:spPr>
          <a:xfrm flipH="1" rot="10800000">
            <a:off x="264160" y="87376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66" name="Google Shape;166;p6"/>
          <p:cNvGrpSpPr/>
          <p:nvPr/>
        </p:nvGrpSpPr>
        <p:grpSpPr>
          <a:xfrm>
            <a:off x="673928" y="1084856"/>
            <a:ext cx="11089842" cy="5572751"/>
            <a:chOff x="409768" y="57567"/>
            <a:chExt cx="11089842" cy="5572751"/>
          </a:xfrm>
        </p:grpSpPr>
        <p:sp>
          <p:nvSpPr>
            <p:cNvPr id="167" name="Google Shape;167;p6"/>
            <p:cNvSpPr/>
            <p:nvPr/>
          </p:nvSpPr>
          <p:spPr>
            <a:xfrm>
              <a:off x="4234159" y="57567"/>
              <a:ext cx="3085857" cy="1716940"/>
            </a:xfrm>
            <a:prstGeom prst="ellipse">
              <a:avLst/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6"/>
            <p:cNvSpPr txBox="1"/>
            <p:nvPr/>
          </p:nvSpPr>
          <p:spPr>
            <a:xfrm>
              <a:off x="4686072" y="309007"/>
              <a:ext cx="2182031" cy="121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методическая поддержка</a:t>
              </a:r>
              <a:endPara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 rot="1120900">
              <a:off x="7768771" y="1115975"/>
              <a:ext cx="881326" cy="57946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6"/>
            <p:cNvSpPr txBox="1"/>
            <p:nvPr/>
          </p:nvSpPr>
          <p:spPr>
            <a:xfrm rot="1120900">
              <a:off x="7773351" y="1204027"/>
              <a:ext cx="707486" cy="34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 Narrow"/>
                <a:buNone/>
              </a:pPr>
              <a:r>
                <a:t/>
              </a:r>
              <a:endPara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8454015" y="1477598"/>
              <a:ext cx="3045595" cy="1716940"/>
            </a:xfrm>
            <a:prstGeom prst="ellipse">
              <a:avLst/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6"/>
            <p:cNvSpPr txBox="1"/>
            <p:nvPr/>
          </p:nvSpPr>
          <p:spPr>
            <a:xfrm>
              <a:off x="8900032" y="1729038"/>
              <a:ext cx="2153561" cy="121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техническая помощь</a:t>
              </a:r>
              <a:endPara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3" name="Google Shape;173;p6"/>
            <p:cNvSpPr/>
            <p:nvPr/>
          </p:nvSpPr>
          <p:spPr>
            <a:xfrm rot="6672248">
              <a:off x="9904300" y="3348681"/>
              <a:ext cx="424425" cy="57946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6"/>
            <p:cNvSpPr txBox="1"/>
            <p:nvPr/>
          </p:nvSpPr>
          <p:spPr>
            <a:xfrm rot="-4127752">
              <a:off x="9990990" y="3405221"/>
              <a:ext cx="297098" cy="34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 Narrow"/>
                <a:buNone/>
              </a:pPr>
              <a:r>
                <a:t/>
              </a:r>
              <a:endPara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7488476" y="3902092"/>
              <a:ext cx="3095472" cy="1716940"/>
            </a:xfrm>
            <a:prstGeom prst="ellipse">
              <a:avLst/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6"/>
            <p:cNvSpPr txBox="1"/>
            <p:nvPr/>
          </p:nvSpPr>
          <p:spPr>
            <a:xfrm>
              <a:off x="7941797" y="4153532"/>
              <a:ext cx="2188830" cy="121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возможность подключения к сети  Интернет</a:t>
              </a:r>
              <a:endPara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7" name="Google Shape;177;p6"/>
            <p:cNvSpPr/>
            <p:nvPr/>
          </p:nvSpPr>
          <p:spPr>
            <a:xfrm rot="10793846">
              <a:off x="4988137" y="4487504"/>
              <a:ext cx="1597662" cy="57946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6"/>
            <p:cNvSpPr txBox="1"/>
            <p:nvPr/>
          </p:nvSpPr>
          <p:spPr>
            <a:xfrm rot="-6154">
              <a:off x="5161977" y="4603241"/>
              <a:ext cx="1423822" cy="34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 Narrow"/>
                <a:buNone/>
              </a:pPr>
              <a:r>
                <a:t/>
              </a:r>
              <a:endPara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988910" y="3913378"/>
              <a:ext cx="3485132" cy="1716940"/>
            </a:xfrm>
            <a:prstGeom prst="ellipse">
              <a:avLst/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6"/>
            <p:cNvSpPr txBox="1"/>
            <p:nvPr/>
          </p:nvSpPr>
          <p:spPr>
            <a:xfrm>
              <a:off x="1499296" y="4164818"/>
              <a:ext cx="2464360" cy="121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оборудование рабочего места педагога</a:t>
              </a:r>
              <a:endPara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1" name="Google Shape;181;p6"/>
            <p:cNvSpPr/>
            <p:nvPr/>
          </p:nvSpPr>
          <p:spPr>
            <a:xfrm rot="-6813425">
              <a:off x="1558914" y="3349657"/>
              <a:ext cx="437632" cy="57946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6"/>
            <p:cNvSpPr txBox="1"/>
            <p:nvPr/>
          </p:nvSpPr>
          <p:spPr>
            <a:xfrm rot="3986575">
              <a:off x="1650795" y="3525724"/>
              <a:ext cx="306342" cy="34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 Narrow"/>
                <a:buNone/>
              </a:pPr>
              <a:r>
                <a:t/>
              </a:r>
              <a:endPara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3" name="Google Shape;183;p6"/>
            <p:cNvSpPr/>
            <p:nvPr/>
          </p:nvSpPr>
          <p:spPr>
            <a:xfrm>
              <a:off x="409768" y="1493857"/>
              <a:ext cx="2533603" cy="1716940"/>
            </a:xfrm>
            <a:prstGeom prst="ellipse">
              <a:avLst/>
            </a:prstGeom>
            <a:solidFill>
              <a:srgbClr val="BCD7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6"/>
            <p:cNvSpPr txBox="1"/>
            <p:nvPr/>
          </p:nvSpPr>
          <p:spPr>
            <a:xfrm>
              <a:off x="780806" y="1745297"/>
              <a:ext cx="1791527" cy="12140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Arial Narrow"/>
                <a:buNone/>
              </a:pPr>
              <a:r>
                <a:rPr b="0" i="0" lang="ru-RU" sz="20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координационная группа</a:t>
              </a:r>
              <a:endParaRPr b="0" i="0" sz="20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  <p:sp>
          <p:nvSpPr>
            <p:cNvPr id="185" name="Google Shape;185;p6"/>
            <p:cNvSpPr/>
            <p:nvPr/>
          </p:nvSpPr>
          <p:spPr>
            <a:xfrm rot="-1158230">
              <a:off x="2958428" y="845869"/>
              <a:ext cx="937502" cy="579467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rgbClr val="D9E8F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6"/>
            <p:cNvSpPr txBox="1"/>
            <p:nvPr/>
          </p:nvSpPr>
          <p:spPr>
            <a:xfrm rot="-1158230">
              <a:off x="2963315" y="990496"/>
              <a:ext cx="763662" cy="34768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600"/>
                <a:buFont typeface="Arial Narrow"/>
                <a:buNone/>
              </a:pPr>
              <a:r>
                <a:t/>
              </a:r>
              <a:endParaRPr b="0" i="0" sz="2600" u="none" cap="none" strike="noStrik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endParaRPr>
            </a:p>
          </p:txBody>
        </p:sp>
      </p:grpSp>
      <p:pic>
        <p:nvPicPr>
          <p:cNvPr id="187" name="Google Shape;18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41618" y="3042133"/>
            <a:ext cx="2088443" cy="20884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7"/>
          <p:cNvSpPr txBox="1"/>
          <p:nvPr/>
        </p:nvSpPr>
        <p:spPr>
          <a:xfrm>
            <a:off x="0" y="84913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ЗАТРУДНЕНИЯ ВЗАИМОДЕЙСТВИЯ – «ПЕДАГОГ – РОДИТЕЛЬ»</a:t>
            </a:r>
            <a:endParaRPr/>
          </a:p>
        </p:txBody>
      </p:sp>
      <p:grpSp>
        <p:nvGrpSpPr>
          <p:cNvPr id="193" name="Google Shape;193;p7"/>
          <p:cNvGrpSpPr/>
          <p:nvPr/>
        </p:nvGrpSpPr>
        <p:grpSpPr>
          <a:xfrm>
            <a:off x="758744" y="1296278"/>
            <a:ext cx="10654192" cy="5313600"/>
            <a:chOff x="0" y="52533"/>
            <a:chExt cx="10654192" cy="5313600"/>
          </a:xfrm>
        </p:grpSpPr>
        <p:sp>
          <p:nvSpPr>
            <p:cNvPr id="194" name="Google Shape;194;p7"/>
            <p:cNvSpPr/>
            <p:nvPr/>
          </p:nvSpPr>
          <p:spPr>
            <a:xfrm>
              <a:off x="0" y="40677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532709" y="52533"/>
              <a:ext cx="9304966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7"/>
            <p:cNvSpPr txBox="1"/>
            <p:nvPr/>
          </p:nvSpPr>
          <p:spPr>
            <a:xfrm>
              <a:off x="567294" y="87118"/>
              <a:ext cx="9235796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индивидуально-личностные характеристики субъектов образовательных отношений</a:t>
              </a: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0" y="149541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32709" y="1141173"/>
              <a:ext cx="9304966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7"/>
            <p:cNvSpPr txBox="1"/>
            <p:nvPr/>
          </p:nvSpPr>
          <p:spPr>
            <a:xfrm>
              <a:off x="567294" y="1175758"/>
              <a:ext cx="9235796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недостаточный уровень профессиональной компетентности педагога</a:t>
              </a:r>
              <a:endParaRPr/>
            </a:p>
          </p:txBody>
        </p:sp>
        <p:sp>
          <p:nvSpPr>
            <p:cNvPr id="200" name="Google Shape;200;p7"/>
            <p:cNvSpPr/>
            <p:nvPr/>
          </p:nvSpPr>
          <p:spPr>
            <a:xfrm>
              <a:off x="0" y="258405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32709" y="2229813"/>
              <a:ext cx="9304966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7"/>
            <p:cNvSpPr txBox="1"/>
            <p:nvPr/>
          </p:nvSpPr>
          <p:spPr>
            <a:xfrm>
              <a:off x="567294" y="2264398"/>
              <a:ext cx="9235796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игнорирование принципов субъект-субъектного взаимодействия</a:t>
              </a: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0" y="367269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32709" y="3318453"/>
              <a:ext cx="9304966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7"/>
            <p:cNvSpPr txBox="1"/>
            <p:nvPr/>
          </p:nvSpPr>
          <p:spPr>
            <a:xfrm>
              <a:off x="567294" y="3353038"/>
              <a:ext cx="9235796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низкая информированность родителей о деятельности образовательной организации</a:t>
              </a:r>
              <a:endParaRPr/>
            </a:p>
          </p:txBody>
        </p:sp>
        <p:sp>
          <p:nvSpPr>
            <p:cNvPr id="206" name="Google Shape;206;p7"/>
            <p:cNvSpPr/>
            <p:nvPr/>
          </p:nvSpPr>
          <p:spPr>
            <a:xfrm>
              <a:off x="0" y="4761333"/>
              <a:ext cx="10654192" cy="60480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10775">
              <a:solidFill>
                <a:srgbClr val="BCD7E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32709" y="4407093"/>
              <a:ext cx="9304966" cy="708480"/>
            </a:xfrm>
            <a:prstGeom prst="roundRect">
              <a:avLst>
                <a:gd fmla="val 16667" name="adj"/>
              </a:avLst>
            </a:prstGeom>
            <a:solidFill>
              <a:srgbClr val="BCD7ED"/>
            </a:solidFill>
            <a:ln cap="flat" cmpd="sng" w="107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7"/>
            <p:cNvSpPr txBox="1"/>
            <p:nvPr/>
          </p:nvSpPr>
          <p:spPr>
            <a:xfrm>
              <a:off x="567294" y="4441678"/>
              <a:ext cx="9235796" cy="63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281875" spcFirstLastPara="1" rIns="281875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 Narrow"/>
                <a:buNone/>
              </a:pPr>
              <a:r>
                <a:rPr b="0" i="0" lang="ru-RU" sz="2400" u="none" cap="none" strike="noStrike">
                  <a:solidFill>
                    <a:schemeClr val="dk1"/>
                  </a:solidFill>
                  <a:latin typeface="Arial Narrow"/>
                  <a:ea typeface="Arial Narrow"/>
                  <a:cs typeface="Arial Narrow"/>
                  <a:sym typeface="Arial Narrow"/>
                </a:rPr>
                <a:t>неполная информация о жизнедеятельности ребенка в семье</a:t>
              </a:r>
              <a:endParaRPr/>
            </a:p>
          </p:txBody>
        </p:sp>
      </p:grpSp>
      <p:cxnSp>
        <p:nvCxnSpPr>
          <p:cNvPr id="209" name="Google Shape;209;p7"/>
          <p:cNvCxnSpPr/>
          <p:nvPr/>
        </p:nvCxnSpPr>
        <p:spPr>
          <a:xfrm flipH="1" rot="10800000">
            <a:off x="264160" y="87376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/>
        </p:nvSpPr>
        <p:spPr>
          <a:xfrm>
            <a:off x="0" y="79209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ЗАТРУДНЕНИЯ ВЗАИМОДЕЙСТВИЯ  		ОПРОС ПЕДАГОГОВ</a:t>
            </a:r>
            <a:endParaRPr/>
          </a:p>
        </p:txBody>
      </p:sp>
      <p:sp>
        <p:nvSpPr>
          <p:cNvPr id="215" name="Google Shape;215;p8"/>
          <p:cNvSpPr/>
          <p:nvPr/>
        </p:nvSpPr>
        <p:spPr>
          <a:xfrm>
            <a:off x="6858000" y="385044"/>
            <a:ext cx="782320" cy="182880"/>
          </a:xfrm>
          <a:prstGeom prst="left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0775">
            <a:solidFill>
              <a:srgbClr val="899CA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graphicFrame>
        <p:nvGraphicFramePr>
          <p:cNvPr id="216" name="Google Shape;216;p8"/>
          <p:cNvGraphicFramePr/>
          <p:nvPr/>
        </p:nvGraphicFramePr>
        <p:xfrm>
          <a:off x="264160" y="1098517"/>
          <a:ext cx="11643360" cy="5541986"/>
        </p:xfrm>
        <a:graphic>
          <a:graphicData uri="http://schemas.openxmlformats.org/drawingml/2006/chart">
            <c:chart r:id="rId3"/>
          </a:graphicData>
        </a:graphic>
      </p:graphicFrame>
      <p:cxnSp>
        <p:nvCxnSpPr>
          <p:cNvPr id="217" name="Google Shape;217;p8"/>
          <p:cNvCxnSpPr/>
          <p:nvPr/>
        </p:nvCxnSpPr>
        <p:spPr>
          <a:xfrm flipH="1" rot="10800000">
            <a:off x="264160" y="87376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9"/>
          <p:cNvPicPr preferRelativeResize="0"/>
          <p:nvPr/>
        </p:nvPicPr>
        <p:blipFill rotWithShape="1">
          <a:blip r:embed="rId3">
            <a:alphaModFix/>
          </a:blip>
          <a:srcRect b="4745" l="8704" r="8838" t="11669"/>
          <a:stretch/>
        </p:blipFill>
        <p:spPr>
          <a:xfrm>
            <a:off x="397374" y="1259840"/>
            <a:ext cx="9337040" cy="5323840"/>
          </a:xfrm>
          <a:prstGeom prst="rect">
            <a:avLst/>
          </a:prstGeom>
          <a:solidFill>
            <a:srgbClr val="ECECEC"/>
          </a:solidFill>
          <a:ln cap="rnd" cmpd="sng" w="1905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  <a:effectLst>
            <a:outerShdw blurRad="50000" rotWithShape="0" algn="tl">
              <a:srgbClr val="000000">
                <a:alpha val="40784"/>
              </a:srgbClr>
            </a:outerShdw>
          </a:effectLst>
        </p:spPr>
      </p:pic>
      <p:sp>
        <p:nvSpPr>
          <p:cNvPr id="223" name="Google Shape;223;p9"/>
          <p:cNvSpPr txBox="1"/>
          <p:nvPr/>
        </p:nvSpPr>
        <p:spPr>
          <a:xfrm>
            <a:off x="0" y="84913"/>
            <a:ext cx="12082509" cy="79455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 Narrow"/>
              <a:buNone/>
            </a:pPr>
            <a:r>
              <a:rPr b="1" i="0" lang="ru-RU" sz="32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СОЦИАЛЬНАЯ СЕТЬ «ВКОНТАКТЕ» - ПОЧЕМУ?</a:t>
            </a:r>
            <a:endParaRPr/>
          </a:p>
        </p:txBody>
      </p:sp>
      <p:cxnSp>
        <p:nvCxnSpPr>
          <p:cNvPr id="224" name="Google Shape;224;p9"/>
          <p:cNvCxnSpPr/>
          <p:nvPr/>
        </p:nvCxnSpPr>
        <p:spPr>
          <a:xfrm flipH="1" rot="10800000">
            <a:off x="264160" y="873760"/>
            <a:ext cx="11643360" cy="40640"/>
          </a:xfrm>
          <a:prstGeom prst="straightConnector1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pic>
        <p:nvPicPr>
          <p:cNvPr descr="IMG_7158" id="225" name="Google Shape;225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129520" y="2865120"/>
            <a:ext cx="1778000" cy="177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Школа">
      <a:dk1>
        <a:srgbClr val="000000"/>
      </a:dk1>
      <a:lt1>
        <a:srgbClr val="FFFFFF"/>
      </a:lt1>
      <a:dk2>
        <a:srgbClr val="BDD7EE"/>
      </a:dk2>
      <a:lt2>
        <a:srgbClr val="FFFFFF"/>
      </a:lt2>
      <a:accent1>
        <a:srgbClr val="BDD7EE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8EAAD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2021-02-26T09:02:18Z</dcterms:created>
  <dc:creator>Анна Иванова</dc:creator>
</cp:coreProperties>
</file>